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956" r:id="rId1"/>
  </p:sldMasterIdLst>
  <p:sldIdLst>
    <p:sldId id="257" r:id="rId2"/>
    <p:sldId id="258" r:id="rId3"/>
    <p:sldId id="259" r:id="rId4"/>
    <p:sldId id="261" r:id="rId5"/>
    <p:sldId id="262" r:id="rId6"/>
    <p:sldId id="263" r:id="rId7"/>
    <p:sldId id="270" r:id="rId8"/>
    <p:sldId id="264" r:id="rId9"/>
    <p:sldId id="265" r:id="rId10"/>
    <p:sldId id="266" r:id="rId11"/>
    <p:sldId id="267" r:id="rId12"/>
    <p:sldId id="268" r:id="rId13"/>
    <p:sldId id="269" r:id="rId14"/>
    <p:sldId id="273" r:id="rId15"/>
    <p:sldId id="271" r:id="rId16"/>
    <p:sldId id="272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73" autoAdjust="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lcím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u-HU" smtClean="0"/>
              <a:t>Alcím mintájának szerkesztése</a:t>
            </a:r>
            <a:endParaRPr kumimoji="0" lang="en-US"/>
          </a:p>
        </p:txBody>
      </p:sp>
      <p:sp>
        <p:nvSpPr>
          <p:cNvPr id="28" name="Cím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cxnSp>
        <p:nvCxnSpPr>
          <p:cNvPr id="8" name="Egyenes összekötő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zis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átum helye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138C-C058-44BE-8651-F6459209A3DE}" type="datetimeFigureOut">
              <a:rPr lang="hu-HU" smtClean="0"/>
              <a:pPr/>
              <a:t>2022. 05. 10.</a:t>
            </a:fld>
            <a:endParaRPr lang="hu-HU"/>
          </a:p>
        </p:txBody>
      </p:sp>
      <p:sp>
        <p:nvSpPr>
          <p:cNvPr id="16" name="Dia számának helye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62B563-8353-48C1-BF80-EDA628EF0A1C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7" name="Élőláb helye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138C-C058-44BE-8651-F6459209A3DE}" type="datetimeFigureOut">
              <a:rPr lang="hu-HU" smtClean="0"/>
              <a:pPr/>
              <a:t>2022. 05. 10.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2B563-8353-48C1-BF80-EDA628EF0A1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138C-C058-44BE-8651-F6459209A3DE}" type="datetimeFigureOut">
              <a:rPr lang="hu-HU" smtClean="0"/>
              <a:pPr/>
              <a:t>2022. 05. 10.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2B563-8353-48C1-BF80-EDA628EF0A1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artalom helye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14" name="Dátum helye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F16138C-C058-44BE-8651-F6459209A3DE}" type="datetimeFigureOut">
              <a:rPr lang="hu-HU" smtClean="0"/>
              <a:pPr/>
              <a:t>2022. 05. 10.</a:t>
            </a:fld>
            <a:endParaRPr lang="hu-HU"/>
          </a:p>
        </p:txBody>
      </p:sp>
      <p:sp>
        <p:nvSpPr>
          <p:cNvPr id="15" name="Dia számának helye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8762B563-8353-48C1-BF80-EDA628EF0A1C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6" name="Élőláb helye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7" name="Cím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138C-C058-44BE-8651-F6459209A3DE}" type="datetimeFigureOut">
              <a:rPr lang="hu-HU" smtClean="0"/>
              <a:pPr/>
              <a:t>2022. 05. 10.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2B563-8353-48C1-BF80-EDA628EF0A1C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cxnSp>
        <p:nvCxnSpPr>
          <p:cNvPr id="7" name="Egyenes összekötő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138C-C058-44BE-8651-F6459209A3DE}" type="datetimeFigureOut">
              <a:rPr lang="hu-HU" smtClean="0"/>
              <a:pPr/>
              <a:t>2022. 05. 10.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2B563-8353-48C1-BF80-EDA628EF0A1C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11" name="Tartalom helye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13" name="Tartalom helye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2B563-8353-48C1-BF80-EDA628EF0A1C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138C-C058-44BE-8651-F6459209A3DE}" type="datetimeFigureOut">
              <a:rPr lang="hu-HU" smtClean="0"/>
              <a:pPr/>
              <a:t>2022. 05. 10.</a:t>
            </a:fld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32" name="Tartalom helye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34" name="Tartalom helye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12" name="Szöveg helye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cxnSp>
        <p:nvCxnSpPr>
          <p:cNvPr id="10" name="Egyenes összekötő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138C-C058-44BE-8651-F6459209A3DE}" type="datetimeFigureOut">
              <a:rPr lang="hu-HU" smtClean="0"/>
              <a:pPr/>
              <a:t>2022. 05. 10.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2B563-8353-48C1-BF80-EDA628EF0A1C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138C-C058-44BE-8651-F6459209A3DE}" type="datetimeFigureOut">
              <a:rPr lang="hu-HU" smtClean="0"/>
              <a:pPr/>
              <a:t>2022. 05. 10.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2B563-8353-48C1-BF80-EDA628EF0A1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artalom helye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31" name="Cím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8" name="Dátum helye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F16138C-C058-44BE-8651-F6459209A3DE}" type="datetimeFigureOut">
              <a:rPr lang="hu-HU" smtClean="0"/>
              <a:pPr/>
              <a:t>2022. 05. 10.</a:t>
            </a:fld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762B563-8353-48C1-BF80-EDA628EF0A1C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0" name="Élőláb helye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hu-HU" smtClean="0"/>
              <a:t>Kép beszúrásához kattintson az ikonra</a:t>
            </a:r>
            <a:endParaRPr kumimoji="0"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8" name="Dátum hely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138C-C058-44BE-8651-F6459209A3DE}" type="datetimeFigureOut">
              <a:rPr lang="hu-HU" smtClean="0"/>
              <a:pPr/>
              <a:t>2022. 05. 10.</a:t>
            </a:fld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62B563-8353-48C1-BF80-EDA628EF0A1C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0" name="Élőláb helye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zöveg helye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hu-HU" smtClean="0"/>
              <a:t>Mintaszöveg szerkesztése</a:t>
            </a:r>
          </a:p>
          <a:p>
            <a:pPr lvl="1" eaLnBrk="1" latinLnBrk="0" hangingPunct="1"/>
            <a:r>
              <a:rPr kumimoji="0" lang="hu-HU" smtClean="0"/>
              <a:t>Második szint</a:t>
            </a:r>
          </a:p>
          <a:p>
            <a:pPr lvl="2" eaLnBrk="1" latinLnBrk="0" hangingPunct="1"/>
            <a:r>
              <a:rPr kumimoji="0" lang="hu-HU" smtClean="0"/>
              <a:t>Harmadik szint</a:t>
            </a:r>
          </a:p>
          <a:p>
            <a:pPr lvl="3" eaLnBrk="1" latinLnBrk="0" hangingPunct="1"/>
            <a:r>
              <a:rPr kumimoji="0" lang="hu-HU" smtClean="0"/>
              <a:t>Negyedik szint</a:t>
            </a:r>
          </a:p>
          <a:p>
            <a:pPr lvl="4" eaLnBrk="1" latinLnBrk="0" hangingPunct="1"/>
            <a:r>
              <a:rPr kumimoji="0" lang="hu-HU" smtClean="0"/>
              <a:t>Ötödik szint</a:t>
            </a:r>
            <a:endParaRPr kumimoji="0" lang="en-US"/>
          </a:p>
        </p:txBody>
      </p:sp>
      <p:sp>
        <p:nvSpPr>
          <p:cNvPr id="24" name="Dátum helye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6F16138C-C058-44BE-8651-F6459209A3DE}" type="datetimeFigureOut">
              <a:rPr lang="hu-HU" smtClean="0"/>
              <a:pPr/>
              <a:t>2022. 05. 10.</a:t>
            </a:fld>
            <a:endParaRPr lang="hu-HU"/>
          </a:p>
        </p:txBody>
      </p:sp>
      <p:sp>
        <p:nvSpPr>
          <p:cNvPr id="10" name="Élőláb helye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hu-HU"/>
          </a:p>
        </p:txBody>
      </p:sp>
      <p:sp>
        <p:nvSpPr>
          <p:cNvPr id="22" name="Dia számának helye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8762B563-8353-48C1-BF80-EDA628EF0A1C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5" name="Cím helye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957" r:id="rId1"/>
    <p:sldLayoutId id="2147484958" r:id="rId2"/>
    <p:sldLayoutId id="2147484959" r:id="rId3"/>
    <p:sldLayoutId id="2147484960" r:id="rId4"/>
    <p:sldLayoutId id="2147484961" r:id="rId5"/>
    <p:sldLayoutId id="2147484962" r:id="rId6"/>
    <p:sldLayoutId id="2147484963" r:id="rId7"/>
    <p:sldLayoutId id="2147484964" r:id="rId8"/>
    <p:sldLayoutId id="2147484965" r:id="rId9"/>
    <p:sldLayoutId id="2147484966" r:id="rId10"/>
    <p:sldLayoutId id="2147484967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859216" cy="1584176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dirty="0" smtClean="0">
                <a:latin typeface="Bell MT" pitchFamily="18" charset="0"/>
              </a:rPr>
              <a:t>Generációk találkozása a Damjanich János Múzeumban és a nagyvilágban</a:t>
            </a:r>
            <a:endParaRPr lang="hu-HU" b="1" dirty="0">
              <a:latin typeface="Bell MT" pitchFamily="18" charset="0"/>
            </a:endParaRPr>
          </a:p>
        </p:txBody>
      </p:sp>
      <p:pic>
        <p:nvPicPr>
          <p:cNvPr id="4" name="Kép 3" descr="f3ad98f4713a9d61ff74a873975120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772816"/>
            <a:ext cx="8320924" cy="46805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PARTNEREK KERESÉSE</a:t>
            </a:r>
            <a:endParaRPr lang="hu-HU" dirty="0"/>
          </a:p>
        </p:txBody>
      </p:sp>
      <p:pic>
        <p:nvPicPr>
          <p:cNvPr id="3" name="Kép 2" descr="ec2ef0b4c4a815af290a42f8621120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628800"/>
            <a:ext cx="8316416" cy="4677984"/>
          </a:xfrm>
          <a:prstGeom prst="rect">
            <a:avLst/>
          </a:prstGeom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A VETÉLKEDŐK</a:t>
            </a:r>
            <a:endParaRPr lang="hu-HU" dirty="0"/>
          </a:p>
        </p:txBody>
      </p:sp>
      <p:pic>
        <p:nvPicPr>
          <p:cNvPr id="3" name="Kép 2" descr="f6d0de44cafa1bf3f33449c5519120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3524" y="1484784"/>
            <a:ext cx="8576952" cy="4824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ELSŐ ALKALOM  - „Együtt lenni jó”</a:t>
            </a:r>
            <a:endParaRPr lang="hu-HU" dirty="0"/>
          </a:p>
        </p:txBody>
      </p:sp>
      <p:pic>
        <p:nvPicPr>
          <p:cNvPr id="4" name="Szolnoktv - Hírek Generációk vetélkedtek együt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524000"/>
            <a:ext cx="8128000" cy="4572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plaká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1268760"/>
            <a:ext cx="6984776" cy="5238582"/>
          </a:xfrm>
        </p:spPr>
      </p:pic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MÁSODIK ALAKALOM</a:t>
            </a:r>
            <a:endParaRPr lang="hu-HU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DSC_00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4896544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Kép 3" descr="DSC_00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12487" y="2708920"/>
            <a:ext cx="5031513" cy="3933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VEGYES CSAPATOK</a:t>
            </a:r>
            <a:endParaRPr lang="hu-HU" dirty="0"/>
          </a:p>
        </p:txBody>
      </p:sp>
      <p:pic>
        <p:nvPicPr>
          <p:cNvPr id="3" name="Kép 2" descr="DSC_00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268759"/>
            <a:ext cx="3960440" cy="2633271"/>
          </a:xfrm>
          <a:prstGeom prst="rect">
            <a:avLst/>
          </a:prstGeom>
        </p:spPr>
      </p:pic>
      <p:pic>
        <p:nvPicPr>
          <p:cNvPr id="5" name="Kép 4" descr="DSC_00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1196752"/>
            <a:ext cx="4320480" cy="2664295"/>
          </a:xfrm>
          <a:prstGeom prst="rect">
            <a:avLst/>
          </a:prstGeom>
        </p:spPr>
      </p:pic>
      <p:pic>
        <p:nvPicPr>
          <p:cNvPr id="6" name="Kép 5" descr="DSC_00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84884" y="3717032"/>
            <a:ext cx="4608512" cy="28083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3568" y="0"/>
            <a:ext cx="8229600" cy="1219200"/>
          </a:xfrm>
        </p:spPr>
        <p:txBody>
          <a:bodyPr>
            <a:normAutofit/>
          </a:bodyPr>
          <a:lstStyle/>
          <a:p>
            <a:pPr algn="ctr"/>
            <a:r>
              <a:rPr lang="hu-HU" sz="3200" dirty="0" smtClean="0"/>
              <a:t>HARMADIK ALKALOM:</a:t>
            </a:r>
            <a:br>
              <a:rPr lang="hu-HU" sz="3200" dirty="0" smtClean="0"/>
            </a:br>
            <a:r>
              <a:rPr lang="hu-HU" sz="3200" dirty="0" smtClean="0"/>
              <a:t>MESTERSEGEK,SZAKMÁK,KOROK</a:t>
            </a:r>
            <a:endParaRPr lang="hu-HU" sz="3200" dirty="0"/>
          </a:p>
        </p:txBody>
      </p:sp>
      <p:pic>
        <p:nvPicPr>
          <p:cNvPr id="3" name="Kép 2" descr="60473905_2164139183635467_7209820673328283648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196752"/>
            <a:ext cx="5472608" cy="3744416"/>
          </a:xfrm>
          <a:prstGeom prst="rect">
            <a:avLst/>
          </a:prstGeom>
        </p:spPr>
      </p:pic>
      <p:pic>
        <p:nvPicPr>
          <p:cNvPr id="4" name="Kép 3" descr="d4cefdb4d9e85756454b799d18412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4077072"/>
            <a:ext cx="4572000" cy="26642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40060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hu-HU" dirty="0" smtClean="0">
                <a:solidFill>
                  <a:schemeClr val="tx2">
                    <a:lumMod val="75000"/>
                  </a:schemeClr>
                </a:solidFill>
              </a:rPr>
              <a:t>A KÜLÖNÖZŐ KOROSZTÁLYOK KÉPVISELŐI MEGLÁTTÁK, HOGY KORTÓL FÜGGETLENÜL A LEGFONTOSABB DOLGOKBAN TELJESEN EGYFORMÁK VAGYUNK (MINDENKI FIGYELEMRE, TÖRŐDÉSRE VÁGYIK, FONTOS AZ EGYÜTT TÖLTÖTT IDŐ)</a:t>
            </a:r>
          </a:p>
          <a:p>
            <a:pPr algn="ctr"/>
            <a:endParaRPr lang="hu-HU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hu-HU" dirty="0" smtClean="0">
                <a:solidFill>
                  <a:schemeClr val="tx2">
                    <a:lumMod val="75000"/>
                  </a:schemeClr>
                </a:solidFill>
              </a:rPr>
              <a:t>A FIATALABB GENERÁCIÓ RÁJÖTT,HOGY MENNYIT TANULHAT A IDŐSEBBEKTŐL</a:t>
            </a:r>
          </a:p>
          <a:p>
            <a:pPr algn="ctr">
              <a:buNone/>
            </a:pPr>
            <a:endParaRPr lang="hu-HU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hu-HU" dirty="0" smtClean="0">
                <a:solidFill>
                  <a:schemeClr val="tx2">
                    <a:lumMod val="75000"/>
                  </a:schemeClr>
                </a:solidFill>
              </a:rPr>
              <a:t>A FATALOK RÁJÖTTEK, HOGY A MÚZEUM SOKKAL TÖBB EGY KIÁLLÍTŐHELYNÉL, KÖZÖSSÉGTEREMTŐ ERŐVEL BÍR</a:t>
            </a:r>
          </a:p>
          <a:p>
            <a:pPr algn="ctr"/>
            <a:r>
              <a:rPr lang="hu-HU" dirty="0" smtClean="0">
                <a:solidFill>
                  <a:schemeClr val="tx2">
                    <a:lumMod val="75000"/>
                  </a:schemeClr>
                </a:solidFill>
              </a:rPr>
              <a:t>AZ IDŐSEBB GENERÁCIÓ TESTKÖZELBE HOZTA A FIATALOKNAK  TÖRTÉNETEIVEL RÉGI IDŐK ÉLETMÓDJÁT, HÉTKÖZNAPJAI</a:t>
            </a:r>
          </a:p>
          <a:p>
            <a:pPr algn="ctr"/>
            <a:endParaRPr lang="hu-HU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hu-HU" dirty="0"/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219200"/>
          </a:xfrm>
        </p:spPr>
        <p:txBody>
          <a:bodyPr/>
          <a:lstStyle/>
          <a:p>
            <a:r>
              <a:rPr lang="hu-HU" dirty="0" smtClean="0"/>
              <a:t>A VETÉLKEDŐK TAPASZTALATAI: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19256" cy="1080120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 smtClean="0"/>
              <a:t>TÖRTÉNETMESÉLÉS- STORYTELLING</a:t>
            </a:r>
            <a:br>
              <a:rPr lang="hu-HU" dirty="0" smtClean="0"/>
            </a:br>
            <a:r>
              <a:rPr lang="hu-HU" dirty="0" smtClean="0"/>
              <a:t>Erasmus</a:t>
            </a:r>
            <a:r>
              <a:rPr lang="hu-HU" dirty="0"/>
              <a:t>+</a:t>
            </a:r>
          </a:p>
        </p:txBody>
      </p:sp>
      <p:pic>
        <p:nvPicPr>
          <p:cNvPr id="3" name="Kép 2" descr="your-treasure-our-treasure-1-768x74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484784"/>
            <a:ext cx="4896544" cy="4718025"/>
          </a:xfrm>
          <a:prstGeom prst="rect">
            <a:avLst/>
          </a:prstGeom>
        </p:spPr>
      </p:pic>
      <p:pic>
        <p:nvPicPr>
          <p:cNvPr id="4" name="Kép 3" descr="Screenshot 2022-05-09 at 09-26-50 Your treasure – Our treasure – Csak egy újabb WordPress olda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8" y="2060848"/>
            <a:ext cx="5657441" cy="28083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cím 1"/>
          <p:cNvSpPr>
            <a:spLocks noGrp="1"/>
          </p:cNvSpPr>
          <p:nvPr>
            <p:ph type="subTitle" idx="1"/>
          </p:nvPr>
        </p:nvSpPr>
        <p:spPr>
          <a:xfrm>
            <a:off x="451184" y="1720316"/>
            <a:ext cx="8305800" cy="1143000"/>
          </a:xfrm>
        </p:spPr>
        <p:txBody>
          <a:bodyPr/>
          <a:lstStyle/>
          <a:p>
            <a:r>
              <a:rPr lang="hu-HU" b="1" dirty="0">
                <a:solidFill>
                  <a:schemeClr val="bg1"/>
                </a:solidFill>
              </a:rPr>
              <a:t>Pályázati </a:t>
            </a:r>
            <a:r>
              <a:rPr lang="hu-HU" b="1" dirty="0" smtClean="0">
                <a:solidFill>
                  <a:schemeClr val="bg1"/>
                </a:solidFill>
              </a:rPr>
              <a:t>projekt </a:t>
            </a:r>
            <a:r>
              <a:rPr lang="hu-HU" b="1" dirty="0">
                <a:solidFill>
                  <a:schemeClr val="bg1"/>
                </a:solidFill>
              </a:rPr>
              <a:t>fő </a:t>
            </a:r>
            <a:r>
              <a:rPr lang="hu-HU" b="1" dirty="0" smtClean="0">
                <a:solidFill>
                  <a:schemeClr val="bg1"/>
                </a:solidFill>
              </a:rPr>
              <a:t>céljai: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hu-HU" dirty="0">
                <a:solidFill>
                  <a:srgbClr val="FFFF00"/>
                </a:solidFill>
              </a:rPr>
              <a:t>Hatékony módszerek elsajátítása az idős generációk hordozta értékek felfedezésére, tudatosítására és </a:t>
            </a:r>
            <a:r>
              <a:rPr lang="hu-HU" dirty="0" smtClean="0">
                <a:solidFill>
                  <a:srgbClr val="FFFF00"/>
                </a:solidFill>
              </a:rPr>
              <a:t>közvetítésére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hu-HU" dirty="0">
                <a:solidFill>
                  <a:srgbClr val="FFFF00"/>
                </a:solidFill>
              </a:rPr>
              <a:t>Intézményeinket felkészíteni az idős emberekkel való tudatos és megtervezett </a:t>
            </a:r>
            <a:r>
              <a:rPr lang="hu-HU" dirty="0" smtClean="0">
                <a:solidFill>
                  <a:srgbClr val="FFFF00"/>
                </a:solidFill>
              </a:rPr>
              <a:t>foglalkozásra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hu-HU" dirty="0">
                <a:solidFill>
                  <a:srgbClr val="FFFF00"/>
                </a:solidFill>
              </a:rPr>
              <a:t>Kulturális szakembereink kompetenciáinak fejlesztése és </a:t>
            </a:r>
            <a:r>
              <a:rPr lang="hu-HU" dirty="0" smtClean="0">
                <a:solidFill>
                  <a:srgbClr val="FFFF00"/>
                </a:solidFill>
              </a:rPr>
              <a:t>bővítése:</a:t>
            </a:r>
            <a:endParaRPr lang="hu-HU" dirty="0">
              <a:solidFill>
                <a:srgbClr val="FFFF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hu-HU" dirty="0">
                <a:solidFill>
                  <a:srgbClr val="FFFF00"/>
                </a:solidFill>
              </a:rPr>
              <a:t>    az idősebb felnőtt korosztállyal való foglalkozásra,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hu-HU" dirty="0">
                <a:solidFill>
                  <a:srgbClr val="FFFF00"/>
                </a:solidFill>
              </a:rPr>
              <a:t>    az idősek motiválására a non formális tanulás lehetőségek kihasználására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hu-HU" dirty="0">
                <a:solidFill>
                  <a:srgbClr val="FFFF00"/>
                </a:solidFill>
              </a:rPr>
              <a:t>    az élményszerű tanulás módszereinek alkalmazására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hu-HU" dirty="0" smtClean="0">
              <a:solidFill>
                <a:srgbClr val="FFFF00"/>
              </a:solidFill>
            </a:endParaRPr>
          </a:p>
          <a:p>
            <a:endParaRPr lang="hu-HU" dirty="0"/>
          </a:p>
        </p:txBody>
      </p:sp>
      <p:sp>
        <p:nvSpPr>
          <p:cNvPr id="3" name="Cím 2"/>
          <p:cNvSpPr>
            <a:spLocks noGrp="1"/>
          </p:cNvSpPr>
          <p:nvPr>
            <p:ph type="ctrTitle"/>
          </p:nvPr>
        </p:nvSpPr>
        <p:spPr>
          <a:xfrm>
            <a:off x="451184" y="404664"/>
            <a:ext cx="8305800" cy="1333128"/>
          </a:xfrm>
        </p:spPr>
        <p:txBody>
          <a:bodyPr/>
          <a:lstStyle/>
          <a:p>
            <a:r>
              <a:rPr lang="hu-HU" sz="2800" b="1" dirty="0">
                <a:solidFill>
                  <a:schemeClr val="bg1"/>
                </a:solidFill>
              </a:rPr>
              <a:t>A project mottója: </a:t>
            </a:r>
            <a:r>
              <a:rPr lang="hu-HU" sz="2800" b="1" dirty="0"/>
              <a:t/>
            </a:r>
            <a:br>
              <a:rPr lang="hu-HU" sz="2800" b="1" dirty="0"/>
            </a:br>
            <a:r>
              <a:rPr lang="hu-HU" sz="2800" dirty="0"/>
              <a:t>„Vissza kell állítanunk a tapasztalat, a bölcsesség és a nemzedékek közötti párbeszéd becsületét</a:t>
            </a:r>
            <a:r>
              <a:rPr lang="hu-HU" sz="2000" dirty="0" smtClean="0"/>
              <a:t>.”(</a:t>
            </a:r>
            <a:r>
              <a:rPr lang="hu-HU" sz="2000" dirty="0"/>
              <a:t>Frank </a:t>
            </a:r>
            <a:r>
              <a:rPr lang="hu-HU" sz="2000" dirty="0" err="1"/>
              <a:t>Schirrmacher</a:t>
            </a:r>
            <a:r>
              <a:rPr lang="hu-HU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4354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55576" y="263691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hu-HU" sz="3600" dirty="0" smtClean="0">
                <a:latin typeface="Bell MT" pitchFamily="18" charset="0"/>
              </a:rPr>
              <a:t/>
            </a:r>
            <a:br>
              <a:rPr lang="hu-HU" sz="3600" dirty="0" smtClean="0">
                <a:latin typeface="Bell MT" pitchFamily="18" charset="0"/>
              </a:rPr>
            </a:br>
            <a:r>
              <a:rPr lang="hu-HU" sz="2700" dirty="0" smtClean="0"/>
              <a:t>Az intézmény a város főterén, gyönyörű környezetben várja a Szolnokra érkező egyéni látogatókat és csoportokat. 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>
                <a:latin typeface="Bell MT" pitchFamily="18" charset="0"/>
              </a:rPr>
              <a:t/>
            </a:r>
            <a:br>
              <a:rPr lang="hu-HU" dirty="0" smtClean="0">
                <a:latin typeface="Bell MT" pitchFamily="18" charset="0"/>
              </a:rPr>
            </a:br>
            <a:endParaRPr lang="hu-HU" dirty="0">
              <a:latin typeface="Bell MT" pitchFamily="18" charset="0"/>
            </a:endParaRPr>
          </a:p>
        </p:txBody>
      </p:sp>
      <p:pic>
        <p:nvPicPr>
          <p:cNvPr id="5" name="Tartalom helye 4" descr="Múzeum épülete a Kossuth téren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2780928"/>
            <a:ext cx="5124338" cy="3600400"/>
          </a:xfrm>
        </p:spPr>
      </p:pic>
      <p:pic>
        <p:nvPicPr>
          <p:cNvPr id="6" name="Tartalom helye 5" descr="Dr. Balogh Béla szobra a múzeum bejáratánál(1)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93860" y="2780928"/>
            <a:ext cx="4225410" cy="3662022"/>
          </a:xfrm>
        </p:spPr>
      </p:pic>
      <p:pic>
        <p:nvPicPr>
          <p:cNvPr id="8" name="Kép 7" descr="DJM_uj_logo_colo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27784" y="332656"/>
            <a:ext cx="4153144" cy="15560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-252536" y="188640"/>
            <a:ext cx="9900592" cy="2124472"/>
          </a:xfrm>
        </p:spPr>
        <p:txBody>
          <a:bodyPr>
            <a:normAutofit/>
          </a:bodyPr>
          <a:lstStyle/>
          <a:p>
            <a:pPr algn="ctr"/>
            <a:r>
              <a:rPr lang="hu-HU" dirty="0" smtClean="0"/>
              <a:t>Az </a:t>
            </a:r>
            <a:r>
              <a:rPr lang="hu-HU" dirty="0"/>
              <a:t>első </a:t>
            </a:r>
            <a:r>
              <a:rPr lang="hu-HU" dirty="0" smtClean="0"/>
              <a:t>tapasztalatcsere: Athén</a:t>
            </a:r>
            <a:r>
              <a:rPr lang="hu-HU" dirty="0"/>
              <a:t/>
            </a:r>
            <a:br>
              <a:rPr lang="hu-HU" dirty="0"/>
            </a:br>
            <a:r>
              <a:rPr lang="hu-HU" sz="3600" dirty="0"/>
              <a:t>Megismertük a </a:t>
            </a:r>
            <a:r>
              <a:rPr lang="hu-HU" sz="3600" dirty="0" err="1"/>
              <a:t>stroytelling</a:t>
            </a:r>
            <a:r>
              <a:rPr lang="hu-HU" sz="3600" dirty="0"/>
              <a:t> módszerét </a:t>
            </a:r>
            <a:r>
              <a:rPr lang="hu-HU" sz="3600" dirty="0" smtClean="0"/>
              <a:t/>
            </a:r>
            <a:br>
              <a:rPr lang="hu-HU" sz="3600" dirty="0" smtClean="0"/>
            </a:br>
            <a:r>
              <a:rPr lang="hu-HU" sz="3600" dirty="0" smtClean="0"/>
              <a:t>elméletben </a:t>
            </a:r>
            <a:r>
              <a:rPr lang="hu-HU" sz="3600" dirty="0"/>
              <a:t>és gyakorlatban 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420888"/>
            <a:ext cx="5904656" cy="393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749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654951" y="1916831"/>
            <a:ext cx="82296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GRANADA</a:t>
            </a:r>
            <a:r>
              <a:rPr lang="hu-HU" dirty="0"/>
              <a:t/>
            </a:r>
            <a:br>
              <a:rPr lang="hu-HU" dirty="0"/>
            </a:br>
            <a:r>
              <a:rPr lang="hu-HU" sz="3600" dirty="0" smtClean="0"/>
              <a:t>–</a:t>
            </a:r>
            <a:br>
              <a:rPr lang="hu-HU" sz="3600" dirty="0" smtClean="0"/>
            </a:br>
            <a:r>
              <a:rPr lang="hu-HU" sz="3600" dirty="0" smtClean="0"/>
              <a:t>A </a:t>
            </a:r>
            <a:r>
              <a:rPr lang="hu-HU" sz="3600" dirty="0" err="1"/>
              <a:t>Gardening</a:t>
            </a:r>
            <a:r>
              <a:rPr lang="hu-HU" sz="3600" dirty="0"/>
              <a:t> in Europe</a:t>
            </a:r>
            <a:br>
              <a:rPr lang="hu-HU" sz="3600" dirty="0"/>
            </a:br>
            <a:r>
              <a:rPr lang="hu-HU" sz="3600" dirty="0"/>
              <a:t> </a:t>
            </a:r>
            <a:r>
              <a:rPr lang="hu-HU" sz="3600" dirty="0" err="1"/>
              <a:t>Ofecum</a:t>
            </a:r>
            <a:r>
              <a:rPr lang="hu-HU" sz="3600" dirty="0" smtClean="0"/>
              <a:t/>
            </a:r>
            <a:br>
              <a:rPr lang="hu-HU" sz="3600" dirty="0" smtClean="0"/>
            </a:br>
            <a:endParaRPr lang="hu-HU" sz="36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429000"/>
            <a:ext cx="4224799" cy="3168601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49" y="1110274"/>
            <a:ext cx="4248472" cy="283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22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28800"/>
            <a:ext cx="3429000" cy="4572000"/>
          </a:xfrm>
        </p:spPr>
      </p:pic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PORTUGÁLIA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975" y="1696244"/>
            <a:ext cx="3378417" cy="450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699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219200"/>
          </a:xfrm>
        </p:spPr>
        <p:txBody>
          <a:bodyPr/>
          <a:lstStyle/>
          <a:p>
            <a:pPr algn="ctr"/>
            <a:r>
              <a:rPr lang="hu-HU" dirty="0" smtClean="0"/>
              <a:t>MÁLTA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8760"/>
            <a:ext cx="4752427" cy="2705472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212976"/>
            <a:ext cx="4299665" cy="322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921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dirty="0" smtClean="0"/>
              <a:t>KÖSZÖNÖM SZÉPEN A MEGTISZTELŐ FIGYELMÜKET!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371600"/>
            <a:ext cx="6912768" cy="488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7308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5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450870"/>
            <a:ext cx="7946410" cy="5858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467544" y="2420888"/>
            <a:ext cx="8219256" cy="3675112"/>
          </a:xfrm>
        </p:spPr>
        <p:txBody>
          <a:bodyPr>
            <a:normAutofit fontScale="92500"/>
          </a:bodyPr>
          <a:lstStyle/>
          <a:p>
            <a:pPr algn="just"/>
            <a:r>
              <a:rPr lang="hu-HU" dirty="0" smtClean="0"/>
              <a:t>A Jász-Nagykun-Szolnok megye életében kiemelkedő kulturális szerepet betöltő a Damjanich János Múzeum.</a:t>
            </a:r>
          </a:p>
          <a:p>
            <a:pPr algn="just"/>
            <a:r>
              <a:rPr lang="hu-HU" dirty="0" smtClean="0"/>
              <a:t>A Múzeumban őrzik a megye teljes </a:t>
            </a:r>
            <a:r>
              <a:rPr lang="hu-HU" cap="all" dirty="0" smtClean="0">
                <a:solidFill>
                  <a:srgbClr val="C00000"/>
                </a:solidFill>
              </a:rPr>
              <a:t>régészeti</a:t>
            </a:r>
            <a:r>
              <a:rPr lang="hu-HU" dirty="0" smtClean="0"/>
              <a:t> és a legnagyobb </a:t>
            </a:r>
            <a:r>
              <a:rPr lang="hu-HU" cap="all" dirty="0" smtClean="0">
                <a:solidFill>
                  <a:srgbClr val="C00000"/>
                </a:solidFill>
              </a:rPr>
              <a:t>néprajzi, történeti</a:t>
            </a:r>
            <a:r>
              <a:rPr lang="hu-HU" dirty="0" smtClean="0"/>
              <a:t> valamint </a:t>
            </a:r>
            <a:r>
              <a:rPr lang="hu-HU" cap="all" dirty="0" smtClean="0">
                <a:solidFill>
                  <a:srgbClr val="C00000"/>
                </a:solidFill>
              </a:rPr>
              <a:t>képzőművészeti</a:t>
            </a:r>
            <a:r>
              <a:rPr lang="hu-HU" dirty="0" smtClean="0"/>
              <a:t> gyűjteményét. Az épületben 7 </a:t>
            </a:r>
            <a:r>
              <a:rPr lang="hu-HU" cap="all" dirty="0" smtClean="0">
                <a:solidFill>
                  <a:schemeClr val="bg1"/>
                </a:solidFill>
              </a:rPr>
              <a:t>állandó kiállítás </a:t>
            </a:r>
            <a:r>
              <a:rPr lang="hu-HU" dirty="0" smtClean="0"/>
              <a:t>látható, ezek mellett </a:t>
            </a:r>
            <a:r>
              <a:rPr lang="hu-HU" cap="all" dirty="0" smtClean="0">
                <a:solidFill>
                  <a:schemeClr val="bg1"/>
                </a:solidFill>
              </a:rPr>
              <a:t>időszaki kiállítások</a:t>
            </a:r>
            <a:r>
              <a:rPr lang="hu-HU" dirty="0" smtClean="0"/>
              <a:t> fogadják a látogatókat, a hangulatos Díszudvar pedig a szabadtéri kulturális programoknak ad helyet. </a:t>
            </a:r>
          </a:p>
          <a:p>
            <a:pPr algn="just"/>
            <a:endParaRPr lang="hu-HU" dirty="0"/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755576" y="116632"/>
            <a:ext cx="7931224" cy="2160240"/>
          </a:xfrm>
        </p:spPr>
        <p:txBody>
          <a:bodyPr>
            <a:normAutofit/>
          </a:bodyPr>
          <a:lstStyle/>
          <a:p>
            <a:pPr algn="ctr"/>
            <a:r>
              <a:rPr lang="hu-HU" sz="3200" b="1" cap="all" dirty="0" smtClean="0">
                <a:solidFill>
                  <a:srgbClr val="FFFF00"/>
                </a:solidFill>
                <a:effectLst>
                  <a:reflection blurRad="12700" stA="48000" endA="300" endPos="55000" dir="5400000" sy="-90000" algn="bl" rotWithShape="0"/>
                </a:effectLst>
                <a:latin typeface="Arial Narrow" pitchFamily="34" charset="0"/>
              </a:rPr>
              <a:t>A múzeumok sokfélék, a múzeumban mindenféle emberrel találkozunk, sokszínű programot kínálnak</a:t>
            </a:r>
            <a:endParaRPr lang="hu-HU" sz="3200" b="1" cap="all" dirty="0">
              <a:solidFill>
                <a:srgbClr val="FFFF00"/>
              </a:solidFill>
              <a:effectLst>
                <a:reflection blurRad="12700" stA="48000" endA="300" endPos="55000" dir="5400000" sy="-90000" algn="bl" rotWithShape="0"/>
              </a:effectLst>
              <a:latin typeface="Arial Narrow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DSC_624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11560" y="1268760"/>
            <a:ext cx="3528392" cy="2701656"/>
          </a:xfrm>
        </p:spPr>
      </p:pic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cap="all" dirty="0" smtClean="0"/>
              <a:t>Állandó kiállításaink</a:t>
            </a:r>
            <a:endParaRPr lang="hu-HU" cap="all" dirty="0"/>
          </a:p>
        </p:txBody>
      </p:sp>
      <p:pic>
        <p:nvPicPr>
          <p:cNvPr id="5" name="Kép 4" descr="DSC_60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1268760"/>
            <a:ext cx="3896225" cy="2592288"/>
          </a:xfrm>
          <a:prstGeom prst="rect">
            <a:avLst/>
          </a:prstGeom>
        </p:spPr>
      </p:pic>
      <p:pic>
        <p:nvPicPr>
          <p:cNvPr id="6" name="Kép 5" descr="RSS0827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4077072"/>
            <a:ext cx="3672408" cy="2448272"/>
          </a:xfrm>
          <a:prstGeom prst="rect">
            <a:avLst/>
          </a:prstGeom>
        </p:spPr>
      </p:pic>
      <p:pic>
        <p:nvPicPr>
          <p:cNvPr id="7" name="Kép 6" descr="DSC_601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4008" y="3933056"/>
            <a:ext cx="4073016" cy="27153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 smtClean="0"/>
              <a:t/>
            </a:r>
            <a:br>
              <a:rPr lang="hu-HU" dirty="0" smtClean="0"/>
            </a:br>
            <a:r>
              <a:rPr lang="hu-HU" sz="4000" dirty="0" smtClean="0"/>
              <a:t>IDŐSZAKI KIÁLLÍTÁSOK ÉS RENDEZVÉNYEK</a:t>
            </a:r>
            <a:endParaRPr lang="hu-HU" sz="4000" dirty="0"/>
          </a:p>
        </p:txBody>
      </p:sp>
      <p:sp>
        <p:nvSpPr>
          <p:cNvPr id="4" name="Téglalap 3"/>
          <p:cNvSpPr/>
          <p:nvPr/>
        </p:nvSpPr>
        <p:spPr>
          <a:xfrm>
            <a:off x="395536" y="1412776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600" dirty="0" err="1" smtClean="0">
                <a:solidFill>
                  <a:srgbClr val="FFFF00"/>
                </a:solidFill>
              </a:rPr>
              <a:t>www.djm.hu</a:t>
            </a:r>
            <a:endParaRPr lang="hu-HU" sz="3600" dirty="0">
              <a:solidFill>
                <a:srgbClr val="FFFF00"/>
              </a:solidFill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467544" y="1916832"/>
            <a:ext cx="80995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600" dirty="0" smtClean="0">
                <a:solidFill>
                  <a:srgbClr val="FFFF00"/>
                </a:solidFill>
              </a:rPr>
              <a:t>https://www.facebook.com/djmszolnok</a:t>
            </a:r>
            <a:endParaRPr lang="hu-HU" sz="3600" dirty="0">
              <a:solidFill>
                <a:srgbClr val="FFFF00"/>
              </a:solidFill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251520" y="4365104"/>
            <a:ext cx="856895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sz="3200" b="1" dirty="0" smtClean="0"/>
          </a:p>
          <a:p>
            <a:endParaRPr lang="hu-HU" sz="3200" b="1" dirty="0" smtClean="0"/>
          </a:p>
          <a:p>
            <a:r>
              <a:rPr lang="hu-HU" sz="3200" b="1" dirty="0" smtClean="0"/>
              <a:t>A kiállítások </a:t>
            </a:r>
            <a:r>
              <a:rPr lang="hu-HU" sz="3200" b="1" dirty="0" err="1" smtClean="0"/>
              <a:t>nyitvatartása</a:t>
            </a:r>
            <a:r>
              <a:rPr lang="hu-HU" sz="3200" b="1" dirty="0" smtClean="0"/>
              <a:t>:</a:t>
            </a:r>
            <a:r>
              <a:rPr lang="hu-HU" sz="3200" dirty="0" smtClean="0"/>
              <a:t> Hétfő: szünnap. Kedd - Vasárnap: 9-17 óráig</a:t>
            </a:r>
            <a:endParaRPr lang="hu-HU" sz="3200" dirty="0"/>
          </a:p>
        </p:txBody>
      </p:sp>
      <p:pic>
        <p:nvPicPr>
          <p:cNvPr id="7" name="Kép 6" descr="img_4132_600x44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71800" y="2492896"/>
            <a:ext cx="3960440" cy="29307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848872" cy="864096"/>
          </a:xfrm>
        </p:spPr>
        <p:txBody>
          <a:bodyPr/>
          <a:lstStyle/>
          <a:p>
            <a:pPr algn="ctr"/>
            <a:r>
              <a:rPr lang="hu-HU" dirty="0" smtClean="0"/>
              <a:t>MÚZEUM BARÁTI KÖRE</a:t>
            </a:r>
            <a:endParaRPr lang="hu-HU" dirty="0"/>
          </a:p>
        </p:txBody>
      </p:sp>
      <p:pic>
        <p:nvPicPr>
          <p:cNvPr id="3" name="Kép 2" descr="djm_barati_kor_plaka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980728"/>
            <a:ext cx="4375372" cy="5616624"/>
          </a:xfrm>
          <a:prstGeom prst="rect">
            <a:avLst/>
          </a:prstGeom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GENERÁCIÓK TALÁLKOZÁSA</a:t>
            </a:r>
            <a:endParaRPr lang="hu-HU" dirty="0"/>
          </a:p>
        </p:txBody>
      </p:sp>
      <p:pic>
        <p:nvPicPr>
          <p:cNvPr id="4" name="Kép 3" descr="cik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6" y="1340768"/>
            <a:ext cx="5613618" cy="49340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HONNAN JÖTT AZ ÖTLET?</a:t>
            </a:r>
            <a:endParaRPr lang="hu-HU" dirty="0"/>
          </a:p>
        </p:txBody>
      </p:sp>
      <p:pic>
        <p:nvPicPr>
          <p:cNvPr id="3" name="Kép 2" descr="6e46ba44e04aa71a36ca30737b1120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484784"/>
            <a:ext cx="8317045" cy="4824536"/>
          </a:xfrm>
          <a:prstGeom prst="rect">
            <a:avLst/>
          </a:prstGeom>
        </p:spPr>
      </p:pic>
    </p:spTree>
  </p:cSld>
  <p:clrMapOvr>
    <a:masterClrMapping/>
  </p:clrMapOvr>
  <p:transition spd="med">
    <p:cover dir="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ír">
  <a:themeElements>
    <a:clrScheme name="Papí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í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í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492</TotalTime>
  <Words>273</Words>
  <Application>Microsoft Office PowerPoint</Application>
  <PresentationFormat>Diavetítés a képernyőre (4:3 oldalarány)</PresentationFormat>
  <Paragraphs>42</Paragraphs>
  <Slides>24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24</vt:i4>
      </vt:variant>
    </vt:vector>
  </HeadingPairs>
  <TitlesOfParts>
    <vt:vector size="30" baseType="lpstr">
      <vt:lpstr>Arial Narrow</vt:lpstr>
      <vt:lpstr>Bell MT</vt:lpstr>
      <vt:lpstr>Constantia</vt:lpstr>
      <vt:lpstr>Wingdings</vt:lpstr>
      <vt:lpstr>Wingdings 2</vt:lpstr>
      <vt:lpstr>Papír</vt:lpstr>
      <vt:lpstr>Generációk találkozása a Damjanich János Múzeumban és a nagyvilágban</vt:lpstr>
      <vt:lpstr> Az intézmény a város főterén, gyönyörű környezetben várja a Szolnokra érkező egyéni látogatókat és csoportokat.   </vt:lpstr>
      <vt:lpstr>PowerPoint-bemutató</vt:lpstr>
      <vt:lpstr>A múzeumok sokfélék, a múzeumban mindenféle emberrel találkozunk, sokszínű programot kínálnak</vt:lpstr>
      <vt:lpstr>Állandó kiállításaink</vt:lpstr>
      <vt:lpstr> IDŐSZAKI KIÁLLÍTÁSOK ÉS RENDEZVÉNYEK</vt:lpstr>
      <vt:lpstr>MÚZEUM BARÁTI KÖRE</vt:lpstr>
      <vt:lpstr>GENERÁCIÓK TALÁLKOZÁSA</vt:lpstr>
      <vt:lpstr>HONNAN JÖTT AZ ÖTLET?</vt:lpstr>
      <vt:lpstr>PARTNEREK KERESÉSE</vt:lpstr>
      <vt:lpstr>A VETÉLKEDŐK</vt:lpstr>
      <vt:lpstr>ELSŐ ALKALOM  - „Együtt lenni jó”</vt:lpstr>
      <vt:lpstr>MÁSODIK ALAKALOM</vt:lpstr>
      <vt:lpstr>PowerPoint-bemutató</vt:lpstr>
      <vt:lpstr>VEGYES CSAPATOK</vt:lpstr>
      <vt:lpstr>HARMADIK ALKALOM: MESTERSEGEK,SZAKMÁK,KOROK</vt:lpstr>
      <vt:lpstr>A VETÉLKEDŐK TAPASZTALATAI:</vt:lpstr>
      <vt:lpstr>TÖRTÉNETMESÉLÉS- STORYTELLING Erasmus+</vt:lpstr>
      <vt:lpstr>A project mottója:  „Vissza kell állítanunk a tapasztalat, a bölcsesség és a nemzedékek közötti párbeszéd becsületét.”(Frank Schirrmacher)</vt:lpstr>
      <vt:lpstr>Az első tapasztalatcsere: Athén Megismertük a stroytelling módszerét  elméletben és gyakorlatban </vt:lpstr>
      <vt:lpstr> GRANADA – A Gardening in Europe  Ofecum </vt:lpstr>
      <vt:lpstr>PORTUGÁLIA</vt:lpstr>
      <vt:lpstr>MÁLTA</vt:lpstr>
      <vt:lpstr>KÖSZÖNÖM SZÉPEN A MEGTISZTELŐ FIGYELMÜKET!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Generációk találkozása a Damjanich János Múzeumban és a nagyvilágban</dc:title>
  <dc:creator>Barláné Kriszta</dc:creator>
  <cp:lastModifiedBy>Kriszta</cp:lastModifiedBy>
  <cp:revision>42</cp:revision>
  <dcterms:created xsi:type="dcterms:W3CDTF">2022-05-08T08:30:49Z</dcterms:created>
  <dcterms:modified xsi:type="dcterms:W3CDTF">2022-05-10T12:14:37Z</dcterms:modified>
</cp:coreProperties>
</file>